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90" r:id="rId3"/>
    <p:sldId id="285" r:id="rId4"/>
    <p:sldId id="286" r:id="rId5"/>
    <p:sldId id="301" r:id="rId6"/>
    <p:sldId id="287" r:id="rId7"/>
    <p:sldId id="295" r:id="rId8"/>
    <p:sldId id="296" r:id="rId9"/>
    <p:sldId id="266" r:id="rId10"/>
    <p:sldId id="276" r:id="rId11"/>
    <p:sldId id="277" r:id="rId12"/>
    <p:sldId id="278" r:id="rId13"/>
    <p:sldId id="275" r:id="rId14"/>
    <p:sldId id="289" r:id="rId15"/>
    <p:sldId id="267" r:id="rId16"/>
    <p:sldId id="302" r:id="rId17"/>
    <p:sldId id="299" r:id="rId18"/>
    <p:sldId id="309" r:id="rId19"/>
    <p:sldId id="303" r:id="rId20"/>
    <p:sldId id="310" r:id="rId21"/>
    <p:sldId id="269" r:id="rId22"/>
    <p:sldId id="304" r:id="rId23"/>
    <p:sldId id="298" r:id="rId24"/>
    <p:sldId id="306" r:id="rId25"/>
    <p:sldId id="271" r:id="rId26"/>
    <p:sldId id="300" r:id="rId27"/>
    <p:sldId id="305" r:id="rId28"/>
    <p:sldId id="274" r:id="rId29"/>
    <p:sldId id="297" r:id="rId30"/>
    <p:sldId id="279"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86190" autoAdjust="0"/>
  </p:normalViewPr>
  <p:slideViewPr>
    <p:cSldViewPr>
      <p:cViewPr varScale="1">
        <p:scale>
          <a:sx n="100" d="100"/>
          <a:sy n="100" d="100"/>
        </p:scale>
        <p:origin x="-1944"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DB09E8-390B-414A-80AF-B24702D0B0A4}" type="datetimeFigureOut">
              <a:rPr lang="en-CA" smtClean="0"/>
              <a:pPr/>
              <a:t>11/11/2011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F46C10-9897-4E71-AE1E-44504478F2CC}" type="slidenum">
              <a:rPr lang="en-CA" smtClean="0"/>
              <a:pPr/>
              <a:t>‹#›</a:t>
            </a:fld>
            <a:endParaRPr lang="en-CA"/>
          </a:p>
        </p:txBody>
      </p:sp>
    </p:spTree>
    <p:extLst>
      <p:ext uri="{BB962C8B-B14F-4D97-AF65-F5344CB8AC3E}">
        <p14:creationId xmlns:p14="http://schemas.microsoft.com/office/powerpoint/2010/main" val="2120363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CA" dirty="0" smtClean="0"/>
              <a:t>On the basis of extensive polling on Canadians' "silent but deep patriotism," Anthony Wilson-Smith (1995, p. 8) argues that "Canadians are convinced there is such a thing as a unique national identity-even if they are unable to agree on what constitutes it."31 Among the more interesting findings are the following:</a:t>
            </a:r>
          </a:p>
          <a:p>
            <a:endParaRPr lang="en-CA" dirty="0" smtClean="0"/>
          </a:p>
          <a:p>
            <a:endParaRPr lang="en-CA" dirty="0" smtClean="0"/>
          </a:p>
          <a:p>
            <a:r>
              <a:rPr lang="en-CA" dirty="0" smtClean="0"/>
              <a:t>74 percent of the respondents agreed with the assertion that Canadians have a distinct character.</a:t>
            </a:r>
          </a:p>
          <a:p>
            <a:endParaRPr lang="en-CA" dirty="0" smtClean="0"/>
          </a:p>
          <a:p>
            <a:r>
              <a:rPr lang="en-CA" dirty="0" smtClean="0"/>
              <a:t>What makes Canadians distinct? A tendency toward non-violence (30%), and a tolerance of others (29%). 32</a:t>
            </a:r>
          </a:p>
          <a:p>
            <a:endParaRPr lang="en-CA" dirty="0" smtClean="0"/>
          </a:p>
          <a:p>
            <a:r>
              <a:rPr lang="en-CA" dirty="0" smtClean="0"/>
              <a:t>What makes Canada distinct from the US and other countries? Social programs (38%) and a non-violent tradition (23%). But what about the persistent tensions relating to Quebec? 33</a:t>
            </a:r>
          </a:p>
          <a:p>
            <a:endParaRPr lang="en-CA" dirty="0" smtClean="0"/>
          </a:p>
          <a:p>
            <a:r>
              <a:rPr lang="en-CA" dirty="0" smtClean="0"/>
              <a:t>Canadians are evenly divided on whether Canada is becoming more like the US. Some 46 percent of respondents who said they would rather move to the US than to a particular part of Canada said they would rather not move to Quebec.</a:t>
            </a:r>
          </a:p>
          <a:p>
            <a:endParaRPr lang="en-CA" dirty="0" smtClean="0"/>
          </a:p>
          <a:p>
            <a:r>
              <a:rPr lang="en-CA" dirty="0" smtClean="0"/>
              <a:t>Some 77 percent of men and 73 percent of women agreed with the proposition that the way they view themselves revolves largely around the work they do. This is surely one of the most interesting findings for it hardly supports the arguments of cultural nationalists that Canadian content requirements are critical to Canadians' sense of identity as individuals.</a:t>
            </a:r>
          </a:p>
          <a:p>
            <a:r>
              <a:rPr lang="en-CA" dirty="0" smtClean="0"/>
              <a:t>Comparative polling data indicate that Canadians are very proud of Canada's achievements. </a:t>
            </a:r>
          </a:p>
          <a:p>
            <a:endParaRPr lang="en-CA" dirty="0" smtClean="0"/>
          </a:p>
          <a:p>
            <a:r>
              <a:rPr lang="en-CA" dirty="0" smtClean="0"/>
              <a:t>Canadians lead the world in pride of their enduring political system. In fact, says a new international poll testing national pride, Canadians are among the most proud people in the world on a broad range of achievements they attribute to their country. Canada rated third over all among 23 nations polled in 1995 on a list of 15 questions designed to test civic pride in areas such as the economy, culture, the military, and sports. Ireland was first and the US second. (</a:t>
            </a:r>
            <a:r>
              <a:rPr lang="en-CA" dirty="0" err="1" smtClean="0"/>
              <a:t>Beltrame</a:t>
            </a:r>
            <a:r>
              <a:rPr lang="en-CA" dirty="0" smtClean="0"/>
              <a:t>, 1998, p. A10)</a:t>
            </a:r>
          </a:p>
          <a:p>
            <a:r>
              <a:rPr lang="en-CA" sz="1200" b="0" i="0" u="none" strike="noStrike" kern="1200" baseline="0" dirty="0" smtClean="0">
                <a:solidFill>
                  <a:schemeClr val="tx1"/>
                </a:solidFill>
                <a:latin typeface="+mn-lt"/>
                <a:ea typeface="+mn-ea"/>
                <a:cs typeface="+mn-cs"/>
              </a:rPr>
              <a:t>The Canadian diversity model is made up of a repertoire of choices between competing values.</a:t>
            </a:r>
            <a:endParaRPr lang="en-CA" dirty="0"/>
          </a:p>
        </p:txBody>
      </p:sp>
      <p:sp>
        <p:nvSpPr>
          <p:cNvPr id="4" name="Slide Number Placeholder 3"/>
          <p:cNvSpPr>
            <a:spLocks noGrp="1"/>
          </p:cNvSpPr>
          <p:nvPr>
            <p:ph type="sldNum" sz="quarter" idx="10"/>
          </p:nvPr>
        </p:nvSpPr>
        <p:spPr/>
        <p:txBody>
          <a:bodyPr/>
          <a:lstStyle/>
          <a:p>
            <a:fld id="{A2F46C10-9897-4E71-AE1E-44504478F2CC}" type="slidenum">
              <a:rPr lang="en-CA" smtClean="0"/>
              <a:pPr/>
              <a:t>4</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514350"/>
            <a:r>
              <a:rPr lang="en-US" b="1" dirty="0" smtClean="0"/>
              <a:t>Tolerance</a:t>
            </a:r>
          </a:p>
          <a:p>
            <a:pPr lvl="1"/>
            <a:r>
              <a:rPr lang="en-US" b="1" dirty="0" smtClean="0"/>
              <a:t>Canadians care very much about civil discourse and respect for diversity</a:t>
            </a:r>
          </a:p>
          <a:p>
            <a:pPr lvl="1">
              <a:buNone/>
            </a:pPr>
            <a:endParaRPr lang="en-US" b="1" dirty="0" smtClean="0"/>
          </a:p>
          <a:p>
            <a:pPr marL="514350" indent="-514350"/>
            <a:r>
              <a:rPr lang="en-US" b="1" dirty="0" smtClean="0"/>
              <a:t>Multiculturalism (Diversity?)</a:t>
            </a:r>
          </a:p>
          <a:p>
            <a:pPr lvl="1"/>
            <a:r>
              <a:rPr lang="en-US" b="1" dirty="0" smtClean="0"/>
              <a:t>Even before it became official policy, Canada has always comprised multiple cultures coexisting</a:t>
            </a:r>
          </a:p>
          <a:p>
            <a:pPr marL="514350" indent="-514350"/>
            <a:r>
              <a:rPr lang="en-US" b="1" dirty="0" smtClean="0"/>
              <a:t>Negotiation</a:t>
            </a:r>
          </a:p>
          <a:p>
            <a:pPr lvl="1"/>
            <a:r>
              <a:rPr lang="en-US" b="1" dirty="0" smtClean="0"/>
              <a:t>There are always underlying tensions and a kind of “tug of war” between different forces seeking to shape Canadian identity and seeking their “share” of Canada</a:t>
            </a:r>
          </a:p>
          <a:p>
            <a:pPr lvl="2"/>
            <a:r>
              <a:rPr lang="en-US" b="1" dirty="0" smtClean="0"/>
              <a:t>E.g. French vs. English; First Nations; new immigrants; etc.</a:t>
            </a:r>
          </a:p>
          <a:p>
            <a:pPr marL="514350" indent="-514350"/>
            <a:r>
              <a:rPr lang="en-US" b="1" dirty="0" smtClean="0"/>
              <a:t>Social responsibility</a:t>
            </a:r>
          </a:p>
          <a:p>
            <a:pPr lvl="1"/>
            <a:r>
              <a:rPr lang="en-US" b="1" dirty="0" smtClean="0"/>
              <a:t>Canada does not share the American debate over small vs. big government</a:t>
            </a:r>
          </a:p>
          <a:p>
            <a:pPr lvl="1"/>
            <a:r>
              <a:rPr lang="en-US" b="1" dirty="0" smtClean="0"/>
              <a:t>Even the Canadian right believes in “big” government </a:t>
            </a:r>
            <a:r>
              <a:rPr lang="en-US" b="1" dirty="0" smtClean="0">
                <a:sym typeface="Wingdings" pitchFamily="2" charset="2"/>
              </a:rPr>
              <a:t> activist government that is involved in the distribution of resources and social policy</a:t>
            </a:r>
            <a:endParaRPr lang="en-US" b="1" dirty="0" smtClean="0"/>
          </a:p>
          <a:p>
            <a:endParaRPr lang="en-CA" dirty="0"/>
          </a:p>
        </p:txBody>
      </p:sp>
      <p:sp>
        <p:nvSpPr>
          <p:cNvPr id="4" name="Slide Number Placeholder 3"/>
          <p:cNvSpPr>
            <a:spLocks noGrp="1"/>
          </p:cNvSpPr>
          <p:nvPr>
            <p:ph type="sldNum" sz="quarter" idx="10"/>
          </p:nvPr>
        </p:nvSpPr>
        <p:spPr/>
        <p:txBody>
          <a:bodyPr/>
          <a:lstStyle/>
          <a:p>
            <a:fld id="{A2F46C10-9897-4E71-AE1E-44504478F2CC}" type="slidenum">
              <a:rPr lang="en-CA" smtClean="0"/>
              <a:pPr/>
              <a:t>6</a:t>
            </a:fld>
            <a:endParaRPr lang="en-CA"/>
          </a:p>
        </p:txBody>
      </p:sp>
    </p:spTree>
    <p:extLst>
      <p:ext uri="{BB962C8B-B14F-4D97-AF65-F5344CB8AC3E}">
        <p14:creationId xmlns:p14="http://schemas.microsoft.com/office/powerpoint/2010/main" val="559734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err="1" smtClean="0"/>
              <a:t>Westheimer</a:t>
            </a:r>
            <a:r>
              <a:rPr lang="en-CA" dirty="0" smtClean="0"/>
              <a:t>, J. and </a:t>
            </a:r>
            <a:r>
              <a:rPr lang="en-CA" dirty="0" err="1" smtClean="0"/>
              <a:t>Kahne</a:t>
            </a:r>
            <a:r>
              <a:rPr lang="en-CA" dirty="0" smtClean="0"/>
              <a:t>, J. (2004). Educating the “Good” Citizen: Political Choices and Pedagogical</a:t>
            </a:r>
            <a:r>
              <a:rPr lang="en-CA" baseline="0" dirty="0" smtClean="0"/>
              <a:t> Goals</a:t>
            </a:r>
            <a:endParaRPr lang="en-CA" dirty="0"/>
          </a:p>
        </p:txBody>
      </p:sp>
      <p:sp>
        <p:nvSpPr>
          <p:cNvPr id="4" name="Slide Number Placeholder 3"/>
          <p:cNvSpPr>
            <a:spLocks noGrp="1"/>
          </p:cNvSpPr>
          <p:nvPr>
            <p:ph type="sldNum" sz="quarter" idx="10"/>
          </p:nvPr>
        </p:nvSpPr>
        <p:spPr/>
        <p:txBody>
          <a:bodyPr/>
          <a:lstStyle/>
          <a:p>
            <a:fld id="{A2F46C10-9897-4E71-AE1E-44504478F2CC}" type="slidenum">
              <a:rPr lang="en-CA" smtClean="0"/>
              <a:pPr/>
              <a:t>9</a:t>
            </a:fld>
            <a:endParaRPr lang="en-CA"/>
          </a:p>
        </p:txBody>
      </p:sp>
    </p:spTree>
    <p:extLst>
      <p:ext uri="{BB962C8B-B14F-4D97-AF65-F5344CB8AC3E}">
        <p14:creationId xmlns:p14="http://schemas.microsoft.com/office/powerpoint/2010/main" val="26214110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“A socially cohesive society is one in which the members share common values which enable them to identify common aims and objectives, and share a common set of moral principles and codes of behaviour through which to conduct their relations with one another” (Kearns and Forrest,</a:t>
            </a:r>
            <a:r>
              <a:rPr lang="en-CA" baseline="0" dirty="0" smtClean="0"/>
              <a:t> 2000)</a:t>
            </a:r>
            <a:endParaRPr lang="en-CA" dirty="0"/>
          </a:p>
        </p:txBody>
      </p:sp>
      <p:sp>
        <p:nvSpPr>
          <p:cNvPr id="4" name="Slide Number Placeholder 3"/>
          <p:cNvSpPr>
            <a:spLocks noGrp="1"/>
          </p:cNvSpPr>
          <p:nvPr>
            <p:ph type="sldNum" sz="quarter" idx="10"/>
          </p:nvPr>
        </p:nvSpPr>
        <p:spPr/>
        <p:txBody>
          <a:bodyPr/>
          <a:lstStyle/>
          <a:p>
            <a:fld id="{A2F46C10-9897-4E71-AE1E-44504478F2CC}" type="slidenum">
              <a:rPr lang="en-CA" smtClean="0"/>
              <a:pPr/>
              <a:t>14</a:t>
            </a:fld>
            <a:endParaRPr lang="en-CA"/>
          </a:p>
        </p:txBody>
      </p:sp>
    </p:spTree>
    <p:extLst>
      <p:ext uri="{BB962C8B-B14F-4D97-AF65-F5344CB8AC3E}">
        <p14:creationId xmlns:p14="http://schemas.microsoft.com/office/powerpoint/2010/main" val="6389506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Islam</a:t>
            </a:r>
            <a:r>
              <a:rPr lang="en-US" baseline="0" dirty="0" smtClean="0"/>
              <a:t> promotes a sense of loyalty and belonging to people as a result of shared values and struggles over any narrow nationalism.</a:t>
            </a:r>
          </a:p>
          <a:p>
            <a:endParaRPr lang="en-US" dirty="0" smtClean="0"/>
          </a:p>
        </p:txBody>
      </p:sp>
      <p:sp>
        <p:nvSpPr>
          <p:cNvPr id="4" name="Slide Number Placeholder 3"/>
          <p:cNvSpPr>
            <a:spLocks noGrp="1"/>
          </p:cNvSpPr>
          <p:nvPr>
            <p:ph type="sldNum" sz="quarter" idx="10"/>
          </p:nvPr>
        </p:nvSpPr>
        <p:spPr/>
        <p:txBody>
          <a:bodyPr/>
          <a:lstStyle/>
          <a:p>
            <a:fld id="{A2F46C10-9897-4E71-AE1E-44504478F2CC}" type="slidenum">
              <a:rPr lang="en-CA" smtClean="0"/>
              <a:pPr/>
              <a:t>18</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A2F46C10-9897-4E71-AE1E-44504478F2CC}" type="slidenum">
              <a:rPr lang="en-CA" smtClean="0"/>
              <a:pPr/>
              <a:t>23</a:t>
            </a:fld>
            <a:endParaRPr lang="en-CA"/>
          </a:p>
        </p:txBody>
      </p:sp>
    </p:spTree>
    <p:extLst>
      <p:ext uri="{BB962C8B-B14F-4D97-AF65-F5344CB8AC3E}">
        <p14:creationId xmlns:p14="http://schemas.microsoft.com/office/powerpoint/2010/main" val="41014669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Islamic</a:t>
            </a:r>
            <a:r>
              <a:rPr lang="en-US" baseline="0" dirty="0" smtClean="0"/>
              <a:t> scriptures did not prescribe a form of government. Rather the emphasis was on the values that we have discussed so far, namely justice and dignity, and on ensuring that people have a voice in their own affairs so that dictatorship and oppression are anathema to Islamic teachings.</a:t>
            </a:r>
            <a:endParaRPr lang="en-US" dirty="0"/>
          </a:p>
        </p:txBody>
      </p:sp>
      <p:sp>
        <p:nvSpPr>
          <p:cNvPr id="4" name="Slide Number Placeholder 3"/>
          <p:cNvSpPr>
            <a:spLocks noGrp="1"/>
          </p:cNvSpPr>
          <p:nvPr>
            <p:ph type="sldNum" sz="quarter" idx="10"/>
          </p:nvPr>
        </p:nvSpPr>
        <p:spPr/>
        <p:txBody>
          <a:bodyPr/>
          <a:lstStyle/>
          <a:p>
            <a:fld id="{A2F46C10-9897-4E71-AE1E-44504478F2CC}" type="slidenum">
              <a:rPr lang="en-CA" smtClean="0"/>
              <a:pPr/>
              <a:t>26</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Muslims</a:t>
            </a:r>
            <a:r>
              <a:rPr lang="en-CA" baseline="0" dirty="0" smtClean="0"/>
              <a:t> understand that diversity is God’s deliberate plan. Diversity is accepted, respected, and celebrated.</a:t>
            </a:r>
            <a:endParaRPr lang="en-CA" dirty="0"/>
          </a:p>
        </p:txBody>
      </p:sp>
      <p:sp>
        <p:nvSpPr>
          <p:cNvPr id="4" name="Slide Number Placeholder 3"/>
          <p:cNvSpPr>
            <a:spLocks noGrp="1"/>
          </p:cNvSpPr>
          <p:nvPr>
            <p:ph type="sldNum" sz="quarter" idx="10"/>
          </p:nvPr>
        </p:nvSpPr>
        <p:spPr/>
        <p:txBody>
          <a:bodyPr/>
          <a:lstStyle/>
          <a:p>
            <a:fld id="{A2F46C10-9897-4E71-AE1E-44504478F2CC}" type="slidenum">
              <a:rPr lang="en-CA" smtClean="0"/>
              <a:pPr/>
              <a:t>28</a:t>
            </a:fld>
            <a:endParaRPr lang="en-CA"/>
          </a:p>
        </p:txBody>
      </p:sp>
    </p:spTree>
    <p:extLst>
      <p:ext uri="{BB962C8B-B14F-4D97-AF65-F5344CB8AC3E}">
        <p14:creationId xmlns:p14="http://schemas.microsoft.com/office/powerpoint/2010/main" val="4130074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CA" dirty="0"/>
          </a:p>
        </p:txBody>
      </p:sp>
      <p:sp>
        <p:nvSpPr>
          <p:cNvPr id="4" name="Date Placeholder 3"/>
          <p:cNvSpPr>
            <a:spLocks noGrp="1"/>
          </p:cNvSpPr>
          <p:nvPr>
            <p:ph type="dt" sz="half" idx="10"/>
          </p:nvPr>
        </p:nvSpPr>
        <p:spPr/>
        <p:txBody>
          <a:bodyPr/>
          <a:lstStyle/>
          <a:p>
            <a:fld id="{1863B21F-8F3B-43BA-A975-B7723497C556}" type="datetimeFigureOut">
              <a:rPr lang="en-CA" smtClean="0"/>
              <a:pPr/>
              <a:t>11/11/2011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E4580EF-E09C-4AFA-A5B0-D9783F1AEBD6}" type="slidenum">
              <a:rPr lang="en-CA" smtClean="0"/>
              <a:pPr/>
              <a:t>‹#›</a:t>
            </a:fld>
            <a:endParaRPr lang="en-CA"/>
          </a:p>
        </p:txBody>
      </p:sp>
    </p:spTree>
    <p:extLst>
      <p:ext uri="{BB962C8B-B14F-4D97-AF65-F5344CB8AC3E}">
        <p14:creationId xmlns:p14="http://schemas.microsoft.com/office/powerpoint/2010/main" val="1553110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1863B21F-8F3B-43BA-A975-B7723497C556}" type="datetimeFigureOut">
              <a:rPr lang="en-CA" smtClean="0"/>
              <a:pPr/>
              <a:t>11/11/2011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E4580EF-E09C-4AFA-A5B0-D9783F1AEBD6}" type="slidenum">
              <a:rPr lang="en-CA" smtClean="0"/>
              <a:pPr/>
              <a:t>‹#›</a:t>
            </a:fld>
            <a:endParaRPr lang="en-CA"/>
          </a:p>
        </p:txBody>
      </p:sp>
    </p:spTree>
    <p:extLst>
      <p:ext uri="{BB962C8B-B14F-4D97-AF65-F5344CB8AC3E}">
        <p14:creationId xmlns:p14="http://schemas.microsoft.com/office/powerpoint/2010/main" val="3671312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1863B21F-8F3B-43BA-A975-B7723497C556}" type="datetimeFigureOut">
              <a:rPr lang="en-CA" smtClean="0"/>
              <a:pPr/>
              <a:t>11/11/2011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E4580EF-E09C-4AFA-A5B0-D9783F1AEBD6}" type="slidenum">
              <a:rPr lang="en-CA" smtClean="0"/>
              <a:pPr/>
              <a:t>‹#›</a:t>
            </a:fld>
            <a:endParaRPr lang="en-CA"/>
          </a:p>
        </p:txBody>
      </p:sp>
    </p:spTree>
    <p:extLst>
      <p:ext uri="{BB962C8B-B14F-4D97-AF65-F5344CB8AC3E}">
        <p14:creationId xmlns:p14="http://schemas.microsoft.com/office/powerpoint/2010/main" val="3298738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CA"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10"/>
          </p:nvPr>
        </p:nvSpPr>
        <p:spPr/>
        <p:txBody>
          <a:bodyPr/>
          <a:lstStyle/>
          <a:p>
            <a:fld id="{1863B21F-8F3B-43BA-A975-B7723497C556}" type="datetimeFigureOut">
              <a:rPr lang="en-CA" smtClean="0"/>
              <a:pPr/>
              <a:t>11/11/2011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E4580EF-E09C-4AFA-A5B0-D9783F1AEBD6}" type="slidenum">
              <a:rPr lang="en-CA" smtClean="0"/>
              <a:pPr/>
              <a:t>‹#›</a:t>
            </a:fld>
            <a:endParaRPr lang="en-CA"/>
          </a:p>
        </p:txBody>
      </p:sp>
    </p:spTree>
    <p:extLst>
      <p:ext uri="{BB962C8B-B14F-4D97-AF65-F5344CB8AC3E}">
        <p14:creationId xmlns:p14="http://schemas.microsoft.com/office/powerpoint/2010/main" val="126638468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63B21F-8F3B-43BA-A975-B7723497C556}" type="datetimeFigureOut">
              <a:rPr lang="en-CA" smtClean="0"/>
              <a:pPr/>
              <a:t>11/11/2011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E4580EF-E09C-4AFA-A5B0-D9783F1AEBD6}" type="slidenum">
              <a:rPr lang="en-CA" smtClean="0"/>
              <a:pPr/>
              <a:t>‹#›</a:t>
            </a:fld>
            <a:endParaRPr lang="en-CA"/>
          </a:p>
        </p:txBody>
      </p:sp>
    </p:spTree>
    <p:extLst>
      <p:ext uri="{BB962C8B-B14F-4D97-AF65-F5344CB8AC3E}">
        <p14:creationId xmlns:p14="http://schemas.microsoft.com/office/powerpoint/2010/main" val="154170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1863B21F-8F3B-43BA-A975-B7723497C556}" type="datetimeFigureOut">
              <a:rPr lang="en-CA" smtClean="0"/>
              <a:pPr/>
              <a:t>11/11/2011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E4580EF-E09C-4AFA-A5B0-D9783F1AEBD6}" type="slidenum">
              <a:rPr lang="en-CA" smtClean="0"/>
              <a:pPr/>
              <a:t>‹#›</a:t>
            </a:fld>
            <a:endParaRPr lang="en-CA"/>
          </a:p>
        </p:txBody>
      </p:sp>
    </p:spTree>
    <p:extLst>
      <p:ext uri="{BB962C8B-B14F-4D97-AF65-F5344CB8AC3E}">
        <p14:creationId xmlns:p14="http://schemas.microsoft.com/office/powerpoint/2010/main" val="1659435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1863B21F-8F3B-43BA-A975-B7723497C556}" type="datetimeFigureOut">
              <a:rPr lang="en-CA" smtClean="0"/>
              <a:pPr/>
              <a:t>11/11/2011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E4580EF-E09C-4AFA-A5B0-D9783F1AEBD6}" type="slidenum">
              <a:rPr lang="en-CA" smtClean="0"/>
              <a:pPr/>
              <a:t>‹#›</a:t>
            </a:fld>
            <a:endParaRPr lang="en-CA"/>
          </a:p>
        </p:txBody>
      </p:sp>
    </p:spTree>
    <p:extLst>
      <p:ext uri="{BB962C8B-B14F-4D97-AF65-F5344CB8AC3E}">
        <p14:creationId xmlns:p14="http://schemas.microsoft.com/office/powerpoint/2010/main" val="1174154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1863B21F-8F3B-43BA-A975-B7723497C556}" type="datetimeFigureOut">
              <a:rPr lang="en-CA" smtClean="0"/>
              <a:pPr/>
              <a:t>11/11/2011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E4580EF-E09C-4AFA-A5B0-D9783F1AEBD6}" type="slidenum">
              <a:rPr lang="en-CA" smtClean="0"/>
              <a:pPr/>
              <a:t>‹#›</a:t>
            </a:fld>
            <a:endParaRPr lang="en-CA"/>
          </a:p>
        </p:txBody>
      </p:sp>
    </p:spTree>
    <p:extLst>
      <p:ext uri="{BB962C8B-B14F-4D97-AF65-F5344CB8AC3E}">
        <p14:creationId xmlns:p14="http://schemas.microsoft.com/office/powerpoint/2010/main" val="2240656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63B21F-8F3B-43BA-A975-B7723497C556}" type="datetimeFigureOut">
              <a:rPr lang="en-CA" smtClean="0"/>
              <a:pPr/>
              <a:t>11/11/2011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3E4580EF-E09C-4AFA-A5B0-D9783F1AEBD6}" type="slidenum">
              <a:rPr lang="en-CA" smtClean="0"/>
              <a:pPr/>
              <a:t>‹#›</a:t>
            </a:fld>
            <a:endParaRPr lang="en-CA"/>
          </a:p>
        </p:txBody>
      </p:sp>
    </p:spTree>
    <p:extLst>
      <p:ext uri="{BB962C8B-B14F-4D97-AF65-F5344CB8AC3E}">
        <p14:creationId xmlns:p14="http://schemas.microsoft.com/office/powerpoint/2010/main" val="2093522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63B21F-8F3B-43BA-A975-B7723497C556}" type="datetimeFigureOut">
              <a:rPr lang="en-CA" smtClean="0"/>
              <a:pPr/>
              <a:t>11/11/2011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E4580EF-E09C-4AFA-A5B0-D9783F1AEBD6}" type="slidenum">
              <a:rPr lang="en-CA" smtClean="0"/>
              <a:pPr/>
              <a:t>‹#›</a:t>
            </a:fld>
            <a:endParaRPr lang="en-CA"/>
          </a:p>
        </p:txBody>
      </p:sp>
    </p:spTree>
    <p:extLst>
      <p:ext uri="{BB962C8B-B14F-4D97-AF65-F5344CB8AC3E}">
        <p14:creationId xmlns:p14="http://schemas.microsoft.com/office/powerpoint/2010/main" val="1504606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63B21F-8F3B-43BA-A975-B7723497C556}" type="datetimeFigureOut">
              <a:rPr lang="en-CA" smtClean="0"/>
              <a:pPr/>
              <a:t>11/11/2011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E4580EF-E09C-4AFA-A5B0-D9783F1AEBD6}" type="slidenum">
              <a:rPr lang="en-CA" smtClean="0"/>
              <a:pPr/>
              <a:t>‹#›</a:t>
            </a:fld>
            <a:endParaRPr lang="en-CA"/>
          </a:p>
        </p:txBody>
      </p:sp>
    </p:spTree>
    <p:extLst>
      <p:ext uri="{BB962C8B-B14F-4D97-AF65-F5344CB8AC3E}">
        <p14:creationId xmlns:p14="http://schemas.microsoft.com/office/powerpoint/2010/main" val="171886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63B21F-8F3B-43BA-A975-B7723497C556}" type="datetimeFigureOut">
              <a:rPr lang="en-CA" smtClean="0"/>
              <a:pPr/>
              <a:t>11/11/2011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4580EF-E09C-4AFA-A5B0-D9783F1AEBD6}" type="slidenum">
              <a:rPr lang="en-CA" smtClean="0"/>
              <a:pPr/>
              <a:t>‹#›</a:t>
            </a:fld>
            <a:endParaRPr lang="en-CA"/>
          </a:p>
        </p:txBody>
      </p:sp>
    </p:spTree>
    <p:extLst>
      <p:ext uri="{BB962C8B-B14F-4D97-AF65-F5344CB8AC3E}">
        <p14:creationId xmlns:p14="http://schemas.microsoft.com/office/powerpoint/2010/main" val="532494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b="1" dirty="0" smtClean="0"/>
              <a:t>Is there a conflict between religious identity and Canadian identity?</a:t>
            </a:r>
            <a:endParaRPr lang="en-CA" b="1" dirty="0"/>
          </a:p>
        </p:txBody>
      </p:sp>
      <p:sp>
        <p:nvSpPr>
          <p:cNvPr id="3" name="Subtitle 2"/>
          <p:cNvSpPr>
            <a:spLocks noGrp="1"/>
          </p:cNvSpPr>
          <p:nvPr>
            <p:ph type="subTitle" idx="1"/>
          </p:nvPr>
        </p:nvSpPr>
        <p:spPr/>
        <p:txBody>
          <a:bodyPr/>
          <a:lstStyle/>
          <a:p>
            <a:r>
              <a:rPr lang="en-CA" b="1" dirty="0" smtClean="0">
                <a:solidFill>
                  <a:schemeClr val="tx1"/>
                </a:solidFill>
              </a:rPr>
              <a:t>An Islamic Perspective</a:t>
            </a:r>
          </a:p>
          <a:p>
            <a:r>
              <a:rPr lang="en-CA" b="1" dirty="0" smtClean="0">
                <a:solidFill>
                  <a:schemeClr val="tx1"/>
                </a:solidFill>
              </a:rPr>
              <a:t>Mahmoud </a:t>
            </a:r>
            <a:r>
              <a:rPr lang="en-CA" b="1" dirty="0" err="1" smtClean="0">
                <a:solidFill>
                  <a:schemeClr val="tx1"/>
                </a:solidFill>
              </a:rPr>
              <a:t>Haddara</a:t>
            </a:r>
            <a:endParaRPr lang="en-CA" b="1" dirty="0" smtClean="0">
              <a:solidFill>
                <a:schemeClr val="tx1"/>
              </a:solidFill>
            </a:endParaRPr>
          </a:p>
          <a:p>
            <a:r>
              <a:rPr lang="en-CA" b="1" dirty="0" smtClean="0">
                <a:solidFill>
                  <a:schemeClr val="tx1"/>
                </a:solidFill>
              </a:rPr>
              <a:t>November 2011</a:t>
            </a:r>
            <a:endParaRPr lang="en-CA" b="1" dirty="0">
              <a:solidFill>
                <a:schemeClr val="tx1"/>
              </a:solidFill>
            </a:endParaRPr>
          </a:p>
        </p:txBody>
      </p:sp>
    </p:spTree>
    <p:extLst>
      <p:ext uri="{BB962C8B-B14F-4D97-AF65-F5344CB8AC3E}">
        <p14:creationId xmlns:p14="http://schemas.microsoft.com/office/powerpoint/2010/main" val="39718935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
            </a:r>
            <a:br>
              <a:rPr lang="en-CA" dirty="0" smtClean="0"/>
            </a:br>
            <a:r>
              <a:rPr lang="en-CA" b="1" dirty="0" smtClean="0"/>
              <a:t>Personally Responsible Citizen</a:t>
            </a:r>
            <a:r>
              <a:rPr lang="en-CA" dirty="0" smtClean="0"/>
              <a:t/>
            </a:r>
            <a:br>
              <a:rPr lang="en-CA" dirty="0" smtClean="0"/>
            </a:br>
            <a:endParaRPr lang="en-CA" dirty="0"/>
          </a:p>
        </p:txBody>
      </p:sp>
      <p:sp>
        <p:nvSpPr>
          <p:cNvPr id="3" name="Content Placeholder 2"/>
          <p:cNvSpPr>
            <a:spLocks noGrp="1"/>
          </p:cNvSpPr>
          <p:nvPr>
            <p:ph idx="1"/>
          </p:nvPr>
        </p:nvSpPr>
        <p:spPr/>
        <p:txBody>
          <a:bodyPr/>
          <a:lstStyle/>
          <a:p>
            <a:r>
              <a:rPr lang="en-CA" b="1" dirty="0" smtClean="0"/>
              <a:t>Acts responsibly in his/her community.</a:t>
            </a:r>
          </a:p>
          <a:p>
            <a:r>
              <a:rPr lang="en-CA" b="1" dirty="0" smtClean="0"/>
              <a:t>Works and pays taxes</a:t>
            </a:r>
          </a:p>
          <a:p>
            <a:r>
              <a:rPr lang="en-CA" b="1" dirty="0" smtClean="0"/>
              <a:t>Obeys laws</a:t>
            </a:r>
          </a:p>
          <a:p>
            <a:r>
              <a:rPr lang="en-CA" b="1" dirty="0" smtClean="0"/>
              <a:t>Recycles, gives blood</a:t>
            </a:r>
          </a:p>
          <a:p>
            <a:r>
              <a:rPr lang="en-CA" b="1" dirty="0" smtClean="0"/>
              <a:t>Volunteers to lend a hand in times of crisis</a:t>
            </a:r>
            <a:endParaRPr lang="en-CA" b="1" dirty="0"/>
          </a:p>
        </p:txBody>
      </p:sp>
    </p:spTree>
    <p:extLst>
      <p:ext uri="{BB962C8B-B14F-4D97-AF65-F5344CB8AC3E}">
        <p14:creationId xmlns:p14="http://schemas.microsoft.com/office/powerpoint/2010/main" val="31065822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
            </a:r>
            <a:br>
              <a:rPr lang="en-CA" dirty="0" smtClean="0"/>
            </a:br>
            <a:r>
              <a:rPr lang="en-CA" b="1" dirty="0" smtClean="0"/>
              <a:t>The Participatory Citizen</a:t>
            </a:r>
            <a:br>
              <a:rPr lang="en-CA" b="1" dirty="0" smtClean="0"/>
            </a:br>
            <a:endParaRPr lang="en-CA" b="1" dirty="0"/>
          </a:p>
        </p:txBody>
      </p:sp>
      <p:sp>
        <p:nvSpPr>
          <p:cNvPr id="3" name="Content Placeholder 2"/>
          <p:cNvSpPr>
            <a:spLocks noGrp="1"/>
          </p:cNvSpPr>
          <p:nvPr>
            <p:ph idx="1"/>
          </p:nvPr>
        </p:nvSpPr>
        <p:spPr/>
        <p:txBody>
          <a:bodyPr>
            <a:normAutofit lnSpcReduction="10000"/>
          </a:bodyPr>
          <a:lstStyle/>
          <a:p>
            <a:r>
              <a:rPr lang="en-CA" b="1" dirty="0" smtClean="0"/>
              <a:t>Active member of community organizations and/or improvement efforts</a:t>
            </a:r>
          </a:p>
          <a:p>
            <a:r>
              <a:rPr lang="en-CA" b="1" dirty="0" smtClean="0"/>
              <a:t>Organizes community efforts to care for those in need, promote economic development, or clean up environment</a:t>
            </a:r>
          </a:p>
          <a:p>
            <a:r>
              <a:rPr lang="en-CA" b="1" dirty="0" smtClean="0"/>
              <a:t>Knows how government agencies work</a:t>
            </a:r>
          </a:p>
          <a:p>
            <a:r>
              <a:rPr lang="en-CA" b="1" dirty="0" smtClean="0"/>
              <a:t>Knows strategies for accomplishing collective tasks</a:t>
            </a:r>
          </a:p>
          <a:p>
            <a:endParaRPr lang="en-CA" dirty="0"/>
          </a:p>
        </p:txBody>
      </p:sp>
    </p:spTree>
    <p:extLst>
      <p:ext uri="{BB962C8B-B14F-4D97-AF65-F5344CB8AC3E}">
        <p14:creationId xmlns:p14="http://schemas.microsoft.com/office/powerpoint/2010/main" val="21913588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
            </a:r>
            <a:br>
              <a:rPr lang="en-CA" dirty="0" smtClean="0"/>
            </a:br>
            <a:r>
              <a:rPr lang="en-CA" b="1" dirty="0" smtClean="0"/>
              <a:t>The Justice Oriented Citizen</a:t>
            </a:r>
            <a:r>
              <a:rPr lang="en-CA" dirty="0" smtClean="0"/>
              <a:t/>
            </a:r>
            <a:br>
              <a:rPr lang="en-CA" dirty="0" smtClean="0"/>
            </a:br>
            <a:endParaRPr lang="en-CA" dirty="0"/>
          </a:p>
        </p:txBody>
      </p:sp>
      <p:sp>
        <p:nvSpPr>
          <p:cNvPr id="3" name="Content Placeholder 2"/>
          <p:cNvSpPr>
            <a:spLocks noGrp="1"/>
          </p:cNvSpPr>
          <p:nvPr>
            <p:ph idx="1"/>
          </p:nvPr>
        </p:nvSpPr>
        <p:spPr/>
        <p:txBody>
          <a:bodyPr/>
          <a:lstStyle/>
          <a:p>
            <a:r>
              <a:rPr lang="en-CA" b="1" dirty="0" smtClean="0"/>
              <a:t>Critically assesses social, political, and economic structures to see beyond surface causes</a:t>
            </a:r>
          </a:p>
          <a:p>
            <a:r>
              <a:rPr lang="en-CA" b="1" dirty="0" smtClean="0"/>
              <a:t>Seeks out and addresses areas of injustice</a:t>
            </a:r>
          </a:p>
          <a:p>
            <a:r>
              <a:rPr lang="en-CA" b="1" dirty="0" smtClean="0"/>
              <a:t>Knows about social movements and how to effect systemic change</a:t>
            </a:r>
          </a:p>
          <a:p>
            <a:endParaRPr lang="en-CA" dirty="0" smtClean="0"/>
          </a:p>
          <a:p>
            <a:endParaRPr lang="en-CA" dirty="0"/>
          </a:p>
        </p:txBody>
      </p:sp>
    </p:spTree>
    <p:extLst>
      <p:ext uri="{BB962C8B-B14F-4D97-AF65-F5344CB8AC3E}">
        <p14:creationId xmlns:p14="http://schemas.microsoft.com/office/powerpoint/2010/main" val="35519124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Example</a:t>
            </a:r>
            <a:endParaRPr lang="en-CA" b="1" dirty="0"/>
          </a:p>
        </p:txBody>
      </p:sp>
      <p:sp>
        <p:nvSpPr>
          <p:cNvPr id="3" name="Content Placeholder 2"/>
          <p:cNvSpPr>
            <a:spLocks noGrp="1"/>
          </p:cNvSpPr>
          <p:nvPr>
            <p:ph idx="1"/>
          </p:nvPr>
        </p:nvSpPr>
        <p:spPr/>
        <p:txBody>
          <a:bodyPr/>
          <a:lstStyle/>
          <a:p>
            <a:r>
              <a:rPr lang="en-CA" b="1" dirty="0" smtClean="0"/>
              <a:t>Personally Responsible </a:t>
            </a:r>
          </a:p>
          <a:p>
            <a:pPr marL="0" indent="0">
              <a:buNone/>
            </a:pPr>
            <a:r>
              <a:rPr lang="en-CA" b="1" dirty="0"/>
              <a:t>	</a:t>
            </a:r>
            <a:r>
              <a:rPr lang="en-CA" b="1" dirty="0" smtClean="0"/>
              <a:t>Contributes food to a food drive</a:t>
            </a:r>
          </a:p>
          <a:p>
            <a:r>
              <a:rPr lang="en-CA" b="1" dirty="0" smtClean="0"/>
              <a:t>Participatory Citizen </a:t>
            </a:r>
          </a:p>
          <a:p>
            <a:pPr marL="0" indent="0">
              <a:buNone/>
            </a:pPr>
            <a:r>
              <a:rPr lang="en-CA" b="1" dirty="0"/>
              <a:t>	</a:t>
            </a:r>
            <a:r>
              <a:rPr lang="en-CA" b="1" dirty="0" smtClean="0"/>
              <a:t>Helps to organize a food drive </a:t>
            </a:r>
          </a:p>
          <a:p>
            <a:r>
              <a:rPr lang="en-CA" b="1" dirty="0" smtClean="0"/>
              <a:t>Justice-oriented Citizen</a:t>
            </a:r>
          </a:p>
          <a:p>
            <a:pPr marL="0" indent="0">
              <a:buNone/>
            </a:pPr>
            <a:r>
              <a:rPr lang="en-CA" b="1" dirty="0"/>
              <a:t>	</a:t>
            </a:r>
            <a:r>
              <a:rPr lang="en-CA" b="1" dirty="0" smtClean="0"/>
              <a:t>Explores why people are hungry and acts 	to solve root causes</a:t>
            </a:r>
          </a:p>
          <a:p>
            <a:endParaRPr lang="en-CA" dirty="0"/>
          </a:p>
        </p:txBody>
      </p:sp>
    </p:spTree>
    <p:extLst>
      <p:ext uri="{BB962C8B-B14F-4D97-AF65-F5344CB8AC3E}">
        <p14:creationId xmlns:p14="http://schemas.microsoft.com/office/powerpoint/2010/main" val="35355671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Becoming Canadian</a:t>
            </a:r>
            <a:endParaRPr lang="en-US" b="1" dirty="0"/>
          </a:p>
        </p:txBody>
      </p:sp>
      <p:sp>
        <p:nvSpPr>
          <p:cNvPr id="3" name="Content Placeholder 2"/>
          <p:cNvSpPr>
            <a:spLocks noGrp="1"/>
          </p:cNvSpPr>
          <p:nvPr>
            <p:ph idx="1"/>
          </p:nvPr>
        </p:nvSpPr>
        <p:spPr/>
        <p:txBody>
          <a:bodyPr/>
          <a:lstStyle/>
          <a:p>
            <a:r>
              <a:rPr lang="en-US" b="1" dirty="0" smtClean="0"/>
              <a:t>Sense of belonging and loyalty</a:t>
            </a:r>
          </a:p>
          <a:p>
            <a:r>
              <a:rPr lang="en-US" b="1" dirty="0" smtClean="0"/>
              <a:t>Commitment to service</a:t>
            </a:r>
          </a:p>
          <a:p>
            <a:r>
              <a:rPr lang="en-US" b="1" dirty="0" smtClean="0"/>
              <a:t>Respect for human dignity</a:t>
            </a:r>
          </a:p>
          <a:p>
            <a:r>
              <a:rPr lang="en-US" b="1" dirty="0" smtClean="0"/>
              <a:t>Awareness of the greater human family</a:t>
            </a:r>
            <a:endParaRPr lang="en-US"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dirty="0" smtClean="0"/>
              <a:t>Dimensions of Good Citizenship in Islam</a:t>
            </a:r>
            <a:endParaRPr lang="en-CA" b="1" dirty="0"/>
          </a:p>
        </p:txBody>
      </p:sp>
      <p:sp>
        <p:nvSpPr>
          <p:cNvPr id="3" name="Content Placeholder 2"/>
          <p:cNvSpPr>
            <a:spLocks noGrp="1"/>
          </p:cNvSpPr>
          <p:nvPr>
            <p:ph idx="1"/>
          </p:nvPr>
        </p:nvSpPr>
        <p:spPr/>
        <p:txBody>
          <a:bodyPr/>
          <a:lstStyle/>
          <a:p>
            <a:r>
              <a:rPr lang="en-CA" b="1" dirty="0" smtClean="0"/>
              <a:t>Fidelity</a:t>
            </a:r>
          </a:p>
          <a:p>
            <a:r>
              <a:rPr lang="en-CA" b="1" dirty="0" smtClean="0"/>
              <a:t>Responsibility</a:t>
            </a:r>
            <a:endParaRPr lang="en-CA" b="1" dirty="0"/>
          </a:p>
          <a:p>
            <a:r>
              <a:rPr lang="en-CA" b="1" dirty="0"/>
              <a:t>Participation</a:t>
            </a:r>
          </a:p>
          <a:p>
            <a:r>
              <a:rPr lang="en-CA" b="1" dirty="0" smtClean="0"/>
              <a:t>Equality</a:t>
            </a:r>
          </a:p>
          <a:p>
            <a:r>
              <a:rPr lang="en-CA" b="1" dirty="0" smtClean="0"/>
              <a:t>Justice</a:t>
            </a:r>
          </a:p>
          <a:p>
            <a:r>
              <a:rPr lang="en-CA" b="1" dirty="0" smtClean="0"/>
              <a:t>Democracy</a:t>
            </a:r>
          </a:p>
          <a:p>
            <a:r>
              <a:rPr lang="en-CA" b="1" dirty="0"/>
              <a:t>Diversity</a:t>
            </a:r>
          </a:p>
          <a:p>
            <a:pPr marL="0" indent="0">
              <a:buNone/>
            </a:pPr>
            <a:endParaRPr lang="en-CA" b="1" dirty="0"/>
          </a:p>
        </p:txBody>
      </p:sp>
    </p:spTree>
    <p:extLst>
      <p:ext uri="{BB962C8B-B14F-4D97-AF65-F5344CB8AC3E}">
        <p14:creationId xmlns:p14="http://schemas.microsoft.com/office/powerpoint/2010/main" val="34965822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Sense of belonging and loyalty</a:t>
            </a:r>
            <a:br>
              <a:rPr lang="en-CA" dirty="0"/>
            </a:br>
            <a:endParaRPr lang="en-CA" dirty="0"/>
          </a:p>
        </p:txBody>
      </p:sp>
      <p:sp>
        <p:nvSpPr>
          <p:cNvPr id="3" name="Text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39498421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Fidelity</a:t>
            </a:r>
            <a:endParaRPr lang="en-CA" b="1" dirty="0"/>
          </a:p>
        </p:txBody>
      </p:sp>
      <p:sp>
        <p:nvSpPr>
          <p:cNvPr id="3" name="Content Placeholder 2"/>
          <p:cNvSpPr>
            <a:spLocks noGrp="1"/>
          </p:cNvSpPr>
          <p:nvPr>
            <p:ph idx="1"/>
          </p:nvPr>
        </p:nvSpPr>
        <p:spPr/>
        <p:txBody>
          <a:bodyPr>
            <a:normAutofit/>
          </a:bodyPr>
          <a:lstStyle/>
          <a:p>
            <a:r>
              <a:rPr lang="en-CA" b="1" dirty="0"/>
              <a:t>“Believers! Fulfill your </a:t>
            </a:r>
            <a:r>
              <a:rPr lang="en-CA" b="1" dirty="0" smtClean="0"/>
              <a:t>contracts (pledges, promises, and obligations).” </a:t>
            </a:r>
            <a:r>
              <a:rPr lang="en-CA" b="1" dirty="0"/>
              <a:t>(5:1</a:t>
            </a:r>
            <a:r>
              <a:rPr lang="en-CA" b="1" dirty="0" smtClean="0"/>
              <a:t>)</a:t>
            </a:r>
          </a:p>
          <a:p>
            <a:pPr marL="400050" lvl="1" indent="0" fontAlgn="base">
              <a:spcBef>
                <a:spcPct val="0"/>
              </a:spcBef>
              <a:spcAft>
                <a:spcPct val="0"/>
              </a:spcAft>
              <a:buNone/>
            </a:pPr>
            <a:r>
              <a:rPr lang="en-US" sz="1800" b="1" dirty="0">
                <a:latin typeface="Arial" charset="0"/>
                <a:cs typeface="Arial" charset="0"/>
              </a:rPr>
              <a:t>O Canada!</a:t>
            </a:r>
            <a:br>
              <a:rPr lang="en-US" sz="1800" b="1" dirty="0">
                <a:latin typeface="Arial" charset="0"/>
                <a:cs typeface="Arial" charset="0"/>
              </a:rPr>
            </a:br>
            <a:r>
              <a:rPr lang="en-US" sz="1800" b="1" dirty="0">
                <a:latin typeface="Arial" charset="0"/>
                <a:cs typeface="Arial" charset="0"/>
              </a:rPr>
              <a:t>Our home and native land!</a:t>
            </a:r>
            <a:br>
              <a:rPr lang="en-US" sz="1800" b="1" dirty="0">
                <a:latin typeface="Arial" charset="0"/>
                <a:cs typeface="Arial" charset="0"/>
              </a:rPr>
            </a:br>
            <a:r>
              <a:rPr lang="en-US" sz="1800" b="1" dirty="0">
                <a:latin typeface="Arial" charset="0"/>
                <a:cs typeface="Arial" charset="0"/>
              </a:rPr>
              <a:t>True patriot love in all thy sons command.</a:t>
            </a:r>
          </a:p>
          <a:p>
            <a:pPr marL="400050" lvl="1" indent="0" eaLnBrk="0" fontAlgn="base" hangingPunct="0">
              <a:spcBef>
                <a:spcPct val="0"/>
              </a:spcBef>
              <a:spcAft>
                <a:spcPct val="0"/>
              </a:spcAft>
              <a:buNone/>
            </a:pPr>
            <a:r>
              <a:rPr lang="en-US" sz="1800" b="1" dirty="0">
                <a:latin typeface="Arial" charset="0"/>
                <a:cs typeface="Arial" charset="0"/>
              </a:rPr>
              <a:t>With glowing hearts we see thee rise,</a:t>
            </a:r>
            <a:br>
              <a:rPr lang="en-US" sz="1800" b="1" dirty="0">
                <a:latin typeface="Arial" charset="0"/>
                <a:cs typeface="Arial" charset="0"/>
              </a:rPr>
            </a:br>
            <a:r>
              <a:rPr lang="en-US" sz="1800" b="1" dirty="0">
                <a:latin typeface="Arial" charset="0"/>
                <a:cs typeface="Arial" charset="0"/>
              </a:rPr>
              <a:t>The True North strong and free!</a:t>
            </a:r>
          </a:p>
          <a:p>
            <a:pPr marL="400050" lvl="1" indent="0" eaLnBrk="0" fontAlgn="base" hangingPunct="0">
              <a:spcBef>
                <a:spcPct val="0"/>
              </a:spcBef>
              <a:spcAft>
                <a:spcPct val="0"/>
              </a:spcAft>
              <a:buNone/>
            </a:pPr>
            <a:r>
              <a:rPr lang="en-US" sz="1800" b="1" dirty="0">
                <a:latin typeface="Arial" charset="0"/>
                <a:cs typeface="Arial" charset="0"/>
              </a:rPr>
              <a:t>From far and wide,</a:t>
            </a:r>
            <a:br>
              <a:rPr lang="en-US" sz="1800" b="1" dirty="0">
                <a:latin typeface="Arial" charset="0"/>
                <a:cs typeface="Arial" charset="0"/>
              </a:rPr>
            </a:br>
            <a:r>
              <a:rPr lang="en-US" sz="1800" b="1" dirty="0">
                <a:latin typeface="Arial" charset="0"/>
                <a:cs typeface="Arial" charset="0"/>
              </a:rPr>
              <a:t>O Canada, we stand on guard for thee.</a:t>
            </a:r>
          </a:p>
          <a:p>
            <a:pPr marL="400050" lvl="1" indent="0" eaLnBrk="0" fontAlgn="base" hangingPunct="0">
              <a:spcBef>
                <a:spcPct val="0"/>
              </a:spcBef>
              <a:spcAft>
                <a:spcPct val="0"/>
              </a:spcAft>
              <a:buNone/>
            </a:pPr>
            <a:r>
              <a:rPr lang="en-US" sz="1800" b="1" dirty="0">
                <a:latin typeface="Arial" charset="0"/>
                <a:cs typeface="Arial" charset="0"/>
              </a:rPr>
              <a:t>God keep our land glorious and free!</a:t>
            </a:r>
            <a:br>
              <a:rPr lang="en-US" sz="1800" b="1" dirty="0">
                <a:latin typeface="Arial" charset="0"/>
                <a:cs typeface="Arial" charset="0"/>
              </a:rPr>
            </a:br>
            <a:r>
              <a:rPr lang="en-US" sz="1800" b="1" dirty="0">
                <a:latin typeface="Arial" charset="0"/>
                <a:cs typeface="Arial" charset="0"/>
              </a:rPr>
              <a:t>O Canada, we stand on guard for thee.</a:t>
            </a:r>
          </a:p>
          <a:p>
            <a:pPr marL="400050" lvl="1" indent="0" eaLnBrk="0" fontAlgn="base" hangingPunct="0">
              <a:spcBef>
                <a:spcPct val="0"/>
              </a:spcBef>
              <a:spcAft>
                <a:spcPct val="0"/>
              </a:spcAft>
              <a:buNone/>
            </a:pPr>
            <a:r>
              <a:rPr lang="en-US" sz="1800" b="1" dirty="0">
                <a:latin typeface="Arial" charset="0"/>
                <a:cs typeface="Arial" charset="0"/>
              </a:rPr>
              <a:t>O Canada, we stand on guard for thee.</a:t>
            </a:r>
          </a:p>
          <a:p>
            <a:endParaRPr lang="en-CA" b="1" dirty="0"/>
          </a:p>
          <a:p>
            <a:pPr marL="0" indent="0">
              <a:buNone/>
            </a:pPr>
            <a:endParaRPr lang="en-CA" dirty="0"/>
          </a:p>
        </p:txBody>
      </p:sp>
    </p:spTree>
    <p:extLst>
      <p:ext uri="{BB962C8B-B14F-4D97-AF65-F5344CB8AC3E}">
        <p14:creationId xmlns:p14="http://schemas.microsoft.com/office/powerpoint/2010/main" val="18046664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Loyalty and Belonging</a:t>
            </a:r>
            <a:endParaRPr lang="en-US" b="1" dirty="0"/>
          </a:p>
        </p:txBody>
      </p:sp>
      <p:sp>
        <p:nvSpPr>
          <p:cNvPr id="3" name="Content Placeholder 2"/>
          <p:cNvSpPr>
            <a:spLocks noGrp="1"/>
          </p:cNvSpPr>
          <p:nvPr>
            <p:ph idx="1"/>
          </p:nvPr>
        </p:nvSpPr>
        <p:spPr/>
        <p:txBody>
          <a:bodyPr/>
          <a:lstStyle/>
          <a:p>
            <a:r>
              <a:rPr lang="en-US" b="1" dirty="0" smtClean="0"/>
              <a:t>The prophet’s own example</a:t>
            </a:r>
          </a:p>
          <a:p>
            <a:r>
              <a:rPr lang="en-US" b="1" dirty="0" smtClean="0"/>
              <a:t>The story of </a:t>
            </a:r>
            <a:r>
              <a:rPr lang="en-US" b="1" dirty="0" err="1" smtClean="0"/>
              <a:t>Fudayk</a:t>
            </a:r>
            <a:endParaRPr lang="en-US" b="1" dirty="0" smtClean="0"/>
          </a:p>
          <a:p>
            <a:r>
              <a:rPr lang="en-US" b="1" dirty="0" smtClean="0"/>
              <a:t>The </a:t>
            </a:r>
            <a:r>
              <a:rPr lang="en-US" b="1" dirty="0" err="1" smtClean="0"/>
              <a:t>Quranic</a:t>
            </a:r>
            <a:r>
              <a:rPr lang="en-US" b="1" dirty="0" smtClean="0"/>
              <a:t> Narrative</a:t>
            </a:r>
            <a:endParaRPr lang="en-US"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Commitment to service</a:t>
            </a:r>
            <a:br>
              <a:rPr lang="en-US" dirty="0"/>
            </a:br>
            <a:endParaRPr lang="en-CA" dirty="0"/>
          </a:p>
        </p:txBody>
      </p:sp>
      <p:sp>
        <p:nvSpPr>
          <p:cNvPr id="5" name="Text Placeholder 4"/>
          <p:cNvSpPr>
            <a:spLocks noGrp="1"/>
          </p:cNvSpPr>
          <p:nvPr>
            <p:ph type="body" idx="1"/>
          </p:nvPr>
        </p:nvSpPr>
        <p:spPr/>
        <p:txBody>
          <a:bodyPr/>
          <a:lstStyle/>
          <a:p>
            <a:endParaRPr lang="en-CA"/>
          </a:p>
        </p:txBody>
      </p:sp>
    </p:spTree>
    <p:extLst>
      <p:ext uri="{BB962C8B-B14F-4D97-AF65-F5344CB8AC3E}">
        <p14:creationId xmlns:p14="http://schemas.microsoft.com/office/powerpoint/2010/main" val="33869123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Two Questions</a:t>
            </a:r>
            <a:endParaRPr lang="en-CA" b="1" dirty="0"/>
          </a:p>
        </p:txBody>
      </p:sp>
      <p:sp>
        <p:nvSpPr>
          <p:cNvPr id="3" name="Content Placeholder 2"/>
          <p:cNvSpPr>
            <a:spLocks noGrp="1"/>
          </p:cNvSpPr>
          <p:nvPr>
            <p:ph idx="1"/>
          </p:nvPr>
        </p:nvSpPr>
        <p:spPr/>
        <p:txBody>
          <a:bodyPr/>
          <a:lstStyle/>
          <a:p>
            <a:r>
              <a:rPr lang="en-CA" b="1" dirty="0" smtClean="0"/>
              <a:t>What do we mean by the Canadian Identity?</a:t>
            </a:r>
          </a:p>
          <a:p>
            <a:pPr>
              <a:buNone/>
            </a:pPr>
            <a:endParaRPr lang="en-CA" b="1" dirty="0" smtClean="0"/>
          </a:p>
          <a:p>
            <a:r>
              <a:rPr lang="en-CA" b="1" dirty="0" smtClean="0"/>
              <a:t>What makes a Muslim Canadian?</a:t>
            </a:r>
            <a:endParaRPr lang="en-CA" b="1" dirty="0"/>
          </a:p>
        </p:txBody>
      </p:sp>
    </p:spTree>
    <p:extLst>
      <p:ext uri="{BB962C8B-B14F-4D97-AF65-F5344CB8AC3E}">
        <p14:creationId xmlns:p14="http://schemas.microsoft.com/office/powerpoint/2010/main" val="22451500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Responsibility</a:t>
            </a:r>
            <a:endParaRPr lang="en-CA" b="1" dirty="0"/>
          </a:p>
        </p:txBody>
      </p:sp>
      <p:sp>
        <p:nvSpPr>
          <p:cNvPr id="3" name="Content Placeholder 2"/>
          <p:cNvSpPr>
            <a:spLocks noGrp="1"/>
          </p:cNvSpPr>
          <p:nvPr>
            <p:ph idx="1"/>
          </p:nvPr>
        </p:nvSpPr>
        <p:spPr/>
        <p:txBody>
          <a:bodyPr>
            <a:normAutofit fontScale="92500"/>
          </a:bodyPr>
          <a:lstStyle/>
          <a:p>
            <a:r>
              <a:rPr lang="en-CA" b="1" dirty="0" smtClean="0"/>
              <a:t>“Remember when your </a:t>
            </a:r>
            <a:r>
              <a:rPr lang="en-US" b="1" dirty="0" smtClean="0"/>
              <a:t>Lord </a:t>
            </a:r>
            <a:r>
              <a:rPr lang="en-US" b="1" dirty="0"/>
              <a:t>said to the </a:t>
            </a:r>
            <a:r>
              <a:rPr lang="en-US" b="1" dirty="0" smtClean="0"/>
              <a:t>angels, </a:t>
            </a:r>
            <a:r>
              <a:rPr lang="en-US" b="1" dirty="0"/>
              <a:t>"I will create a vicegerent on earth." </a:t>
            </a:r>
            <a:r>
              <a:rPr lang="en-US" b="1" dirty="0" smtClean="0"/>
              <a:t>(</a:t>
            </a:r>
            <a:r>
              <a:rPr lang="en-CA" b="1" dirty="0" smtClean="0"/>
              <a:t>2: 30)</a:t>
            </a:r>
          </a:p>
          <a:p>
            <a:endParaRPr lang="en-CA" b="1" dirty="0" smtClean="0"/>
          </a:p>
          <a:p>
            <a:r>
              <a:rPr lang="en-CA" b="1" dirty="0" smtClean="0"/>
              <a:t>“</a:t>
            </a:r>
            <a:r>
              <a:rPr lang="en-CA" b="1" dirty="0"/>
              <a:t>We offered the Trust to the heavens, the earth, and the mountains, yet they refused to undertake it and were afraid of it; human beings undertook it –they have always been unjust and ignorant.” (33:72)</a:t>
            </a:r>
          </a:p>
          <a:p>
            <a:endParaRPr lang="en-CA" dirty="0"/>
          </a:p>
        </p:txBody>
      </p:sp>
    </p:spTree>
    <p:extLst>
      <p:ext uri="{BB962C8B-B14F-4D97-AF65-F5344CB8AC3E}">
        <p14:creationId xmlns:p14="http://schemas.microsoft.com/office/powerpoint/2010/main" val="25327377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Participation</a:t>
            </a:r>
            <a:endParaRPr lang="en-CA" b="1" dirty="0"/>
          </a:p>
        </p:txBody>
      </p:sp>
      <p:sp>
        <p:nvSpPr>
          <p:cNvPr id="3" name="Content Placeholder 2"/>
          <p:cNvSpPr>
            <a:spLocks noGrp="1"/>
          </p:cNvSpPr>
          <p:nvPr>
            <p:ph idx="1"/>
          </p:nvPr>
        </p:nvSpPr>
        <p:spPr/>
        <p:txBody>
          <a:bodyPr/>
          <a:lstStyle/>
          <a:p>
            <a:r>
              <a:rPr lang="en-US" b="1" dirty="0" smtClean="0"/>
              <a:t>“We have made you a well balanced nation that you may be witnesses over the people and the Messenger will be a witness over you.”(2:143)</a:t>
            </a:r>
            <a:endParaRPr lang="en-CA" b="1" dirty="0"/>
          </a:p>
        </p:txBody>
      </p:sp>
    </p:spTree>
    <p:extLst>
      <p:ext uri="{BB962C8B-B14F-4D97-AF65-F5344CB8AC3E}">
        <p14:creationId xmlns:p14="http://schemas.microsoft.com/office/powerpoint/2010/main" val="6127046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Respect for human dignity</a:t>
            </a:r>
            <a:br>
              <a:rPr lang="en-US" dirty="0"/>
            </a:br>
            <a:endParaRPr lang="en-CA" dirty="0"/>
          </a:p>
        </p:txBody>
      </p:sp>
      <p:sp>
        <p:nvSpPr>
          <p:cNvPr id="3" name="Text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28019733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Equality</a:t>
            </a:r>
            <a:endParaRPr lang="en-CA" b="1" dirty="0"/>
          </a:p>
        </p:txBody>
      </p:sp>
      <p:sp>
        <p:nvSpPr>
          <p:cNvPr id="3" name="Content Placeholder 2"/>
          <p:cNvSpPr>
            <a:spLocks noGrp="1"/>
          </p:cNvSpPr>
          <p:nvPr>
            <p:ph idx="1"/>
          </p:nvPr>
        </p:nvSpPr>
        <p:spPr/>
        <p:txBody>
          <a:bodyPr>
            <a:normAutofit/>
          </a:bodyPr>
          <a:lstStyle/>
          <a:p>
            <a:r>
              <a:rPr lang="en-CA" b="1" dirty="0" smtClean="0"/>
              <a:t>“You are all children of Adam and Adam was created from dust.” (Prophetic Tradition)</a:t>
            </a:r>
          </a:p>
          <a:p>
            <a:r>
              <a:rPr lang="en-US" b="1" dirty="0" smtClean="0"/>
              <a:t>“People, </a:t>
            </a:r>
            <a:r>
              <a:rPr lang="en-US" b="1" dirty="0"/>
              <a:t>be conscious of your Lord, Who created you from a single being and created, of like nature, its mate and spread from these two, many men and </a:t>
            </a:r>
            <a:r>
              <a:rPr lang="en-US" b="1" dirty="0" smtClean="0"/>
              <a:t>women…”(4:1)</a:t>
            </a:r>
            <a:endParaRPr lang="en-CA" b="1" dirty="0"/>
          </a:p>
          <a:p>
            <a:endParaRPr lang="en-CA" b="1" dirty="0"/>
          </a:p>
        </p:txBody>
      </p:sp>
    </p:spTree>
    <p:extLst>
      <p:ext uri="{BB962C8B-B14F-4D97-AF65-F5344CB8AC3E}">
        <p14:creationId xmlns:p14="http://schemas.microsoft.com/office/powerpoint/2010/main" val="9787775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CA" b="1" dirty="0" smtClean="0"/>
              <a:t>Equality </a:t>
            </a:r>
            <a:r>
              <a:rPr lang="en-CA" b="1" dirty="0"/>
              <a:t>(Cont.)</a:t>
            </a:r>
            <a:endParaRPr lang="en-CA" dirty="0"/>
          </a:p>
        </p:txBody>
      </p:sp>
      <p:sp>
        <p:nvSpPr>
          <p:cNvPr id="5" name="Content Placeholder 4"/>
          <p:cNvSpPr>
            <a:spLocks noGrp="1"/>
          </p:cNvSpPr>
          <p:nvPr>
            <p:ph idx="1"/>
          </p:nvPr>
        </p:nvSpPr>
        <p:spPr/>
        <p:txBody>
          <a:bodyPr/>
          <a:lstStyle/>
          <a:p>
            <a:r>
              <a:rPr lang="en-CA" b="1" dirty="0" smtClean="0"/>
              <a:t>“We have certainly honored the children of Adam and carried them on land and sea and provided for them of the good things and preferred them over much of what We have created.”(17:70)</a:t>
            </a:r>
            <a:endParaRPr lang="en-CA" b="1" dirty="0"/>
          </a:p>
        </p:txBody>
      </p:sp>
    </p:spTree>
    <p:extLst>
      <p:ext uri="{BB962C8B-B14F-4D97-AF65-F5344CB8AC3E}">
        <p14:creationId xmlns:p14="http://schemas.microsoft.com/office/powerpoint/2010/main" val="18524804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
            </a:r>
            <a:br>
              <a:rPr lang="en-CA" dirty="0" smtClean="0"/>
            </a:br>
            <a:r>
              <a:rPr lang="en-CA" b="1" dirty="0" smtClean="0"/>
              <a:t>Establishing Justice</a:t>
            </a:r>
            <a:r>
              <a:rPr lang="en-CA" dirty="0" smtClean="0"/>
              <a:t/>
            </a:r>
            <a:br>
              <a:rPr lang="en-CA" dirty="0" smtClean="0"/>
            </a:br>
            <a:endParaRPr lang="en-CA" dirty="0"/>
          </a:p>
        </p:txBody>
      </p:sp>
      <p:sp>
        <p:nvSpPr>
          <p:cNvPr id="3" name="Content Placeholder 2"/>
          <p:cNvSpPr>
            <a:spLocks noGrp="1"/>
          </p:cNvSpPr>
          <p:nvPr>
            <p:ph idx="1"/>
          </p:nvPr>
        </p:nvSpPr>
        <p:spPr/>
        <p:txBody>
          <a:bodyPr>
            <a:normAutofit lnSpcReduction="10000"/>
          </a:bodyPr>
          <a:lstStyle/>
          <a:p>
            <a:r>
              <a:rPr lang="en-CA" b="1" dirty="0" smtClean="0"/>
              <a:t>“God commands that you return things entrusted to you to their rightful owners, and, if you judge between people, to do so with justice.” (4:58)</a:t>
            </a:r>
          </a:p>
          <a:p>
            <a:r>
              <a:rPr lang="en-CA" b="1" dirty="0" smtClean="0"/>
              <a:t>“Believers, be steadfast in your devotion to God and bear witness impartially: do not let the hatred of others lead you away from justice, but adhere to justice, for that is closer to God consciousness.” (5:8)</a:t>
            </a:r>
            <a:endParaRPr lang="en-CA" b="1" dirty="0"/>
          </a:p>
        </p:txBody>
      </p:sp>
    </p:spTree>
    <p:extLst>
      <p:ext uri="{BB962C8B-B14F-4D97-AF65-F5344CB8AC3E}">
        <p14:creationId xmlns:p14="http://schemas.microsoft.com/office/powerpoint/2010/main" val="8054339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Democracy</a:t>
            </a:r>
            <a:endParaRPr lang="en-CA" b="1" dirty="0"/>
          </a:p>
        </p:txBody>
      </p:sp>
      <p:sp>
        <p:nvSpPr>
          <p:cNvPr id="3" name="Content Placeholder 2"/>
          <p:cNvSpPr>
            <a:spLocks noGrp="1"/>
          </p:cNvSpPr>
          <p:nvPr>
            <p:ph idx="1"/>
          </p:nvPr>
        </p:nvSpPr>
        <p:spPr/>
        <p:txBody>
          <a:bodyPr/>
          <a:lstStyle/>
          <a:p>
            <a:pPr>
              <a:buNone/>
            </a:pPr>
            <a:endParaRPr lang="en-CA" b="1" dirty="0" smtClean="0"/>
          </a:p>
          <a:p>
            <a:r>
              <a:rPr lang="en-CA" b="1" dirty="0" smtClean="0"/>
              <a:t>“And those who have responded to their Lord and established prayer and who determine their affairs through consultation among themselves, and from what We have provided them, they spend.” (42:38) </a:t>
            </a:r>
            <a:endParaRPr lang="en-CA" b="1" dirty="0"/>
          </a:p>
          <a:p>
            <a:r>
              <a:rPr lang="en-CA" b="1" dirty="0" smtClean="0"/>
              <a:t>Prophet’s Example.</a:t>
            </a:r>
            <a:endParaRPr lang="en-CA" b="1" dirty="0"/>
          </a:p>
        </p:txBody>
      </p:sp>
    </p:spTree>
    <p:extLst>
      <p:ext uri="{BB962C8B-B14F-4D97-AF65-F5344CB8AC3E}">
        <p14:creationId xmlns:p14="http://schemas.microsoft.com/office/powerpoint/2010/main" val="393806921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AWARENESS OF THE </a:t>
            </a:r>
            <a:r>
              <a:rPr lang="en-US" dirty="0"/>
              <a:t>greater human family</a:t>
            </a:r>
            <a:br>
              <a:rPr lang="en-US" dirty="0"/>
            </a:br>
            <a:endParaRPr lang="en-CA" dirty="0"/>
          </a:p>
        </p:txBody>
      </p:sp>
      <p:sp>
        <p:nvSpPr>
          <p:cNvPr id="5" name="Text Placeholder 4"/>
          <p:cNvSpPr>
            <a:spLocks noGrp="1"/>
          </p:cNvSpPr>
          <p:nvPr>
            <p:ph type="body" idx="1"/>
          </p:nvPr>
        </p:nvSpPr>
        <p:spPr/>
        <p:txBody>
          <a:bodyPr/>
          <a:lstStyle/>
          <a:p>
            <a:endParaRPr lang="en-CA"/>
          </a:p>
        </p:txBody>
      </p:sp>
    </p:spTree>
    <p:extLst>
      <p:ext uri="{BB962C8B-B14F-4D97-AF65-F5344CB8AC3E}">
        <p14:creationId xmlns:p14="http://schemas.microsoft.com/office/powerpoint/2010/main" val="17198541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
            </a:r>
            <a:br>
              <a:rPr lang="en-CA" dirty="0" smtClean="0"/>
            </a:br>
            <a:r>
              <a:rPr lang="en-CA" b="1" dirty="0" smtClean="0"/>
              <a:t>Diversity</a:t>
            </a:r>
            <a:br>
              <a:rPr lang="en-CA" b="1" dirty="0" smtClean="0"/>
            </a:br>
            <a:endParaRPr lang="en-CA" b="1" dirty="0"/>
          </a:p>
        </p:txBody>
      </p:sp>
      <p:sp>
        <p:nvSpPr>
          <p:cNvPr id="3" name="Content Placeholder 2"/>
          <p:cNvSpPr>
            <a:spLocks noGrp="1"/>
          </p:cNvSpPr>
          <p:nvPr>
            <p:ph idx="1"/>
          </p:nvPr>
        </p:nvSpPr>
        <p:spPr/>
        <p:txBody>
          <a:bodyPr/>
          <a:lstStyle/>
          <a:p>
            <a:r>
              <a:rPr lang="en-US" dirty="0" smtClean="0"/>
              <a:t>“</a:t>
            </a:r>
            <a:r>
              <a:rPr lang="en-US" b="1" dirty="0" smtClean="0"/>
              <a:t>Humankind! We created you from one male and one female, and made you into nations and tribes, that you may get to know each other. Truly, the most </a:t>
            </a:r>
            <a:r>
              <a:rPr lang="en-US" b="1" dirty="0" err="1" smtClean="0"/>
              <a:t>honoured</a:t>
            </a:r>
            <a:r>
              <a:rPr lang="en-US" b="1" dirty="0" smtClean="0"/>
              <a:t> of you in the sight of God is the most righteous of you. God has full knowledge and is intimately aware of all things.” (49:13)</a:t>
            </a:r>
            <a:endParaRPr lang="en-CA" b="1" dirty="0"/>
          </a:p>
        </p:txBody>
      </p:sp>
    </p:spTree>
    <p:extLst>
      <p:ext uri="{BB962C8B-B14F-4D97-AF65-F5344CB8AC3E}">
        <p14:creationId xmlns:p14="http://schemas.microsoft.com/office/powerpoint/2010/main" val="38266230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
            </a:r>
            <a:br>
              <a:rPr lang="en-CA" dirty="0" smtClean="0"/>
            </a:br>
            <a:r>
              <a:rPr lang="en-CA" b="1" dirty="0" smtClean="0"/>
              <a:t>Diversity</a:t>
            </a:r>
            <a:r>
              <a:rPr lang="en-CA" b="1" dirty="0"/>
              <a:t/>
            </a:r>
            <a:br>
              <a:rPr lang="en-CA" b="1" dirty="0"/>
            </a:br>
            <a:endParaRPr lang="en-CA" b="1" dirty="0"/>
          </a:p>
        </p:txBody>
      </p:sp>
      <p:sp>
        <p:nvSpPr>
          <p:cNvPr id="3" name="Content Placeholder 2"/>
          <p:cNvSpPr>
            <a:spLocks noGrp="1"/>
          </p:cNvSpPr>
          <p:nvPr>
            <p:ph idx="1"/>
          </p:nvPr>
        </p:nvSpPr>
        <p:spPr/>
        <p:txBody>
          <a:bodyPr/>
          <a:lstStyle/>
          <a:p>
            <a:r>
              <a:rPr lang="en-CA" b="1" dirty="0" smtClean="0"/>
              <a:t>“Had your Lord willed He would have made humankind one community; but they will not cease to differ.” (11:118)</a:t>
            </a:r>
            <a:endParaRPr lang="en-CA" b="1" dirty="0"/>
          </a:p>
        </p:txBody>
      </p:sp>
    </p:spTree>
    <p:extLst>
      <p:ext uri="{BB962C8B-B14F-4D97-AF65-F5344CB8AC3E}">
        <p14:creationId xmlns:p14="http://schemas.microsoft.com/office/powerpoint/2010/main" val="18619011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indent="1588">
              <a:buNone/>
            </a:pPr>
            <a:r>
              <a:rPr lang="en-US" b="1" i="1" dirty="0" smtClean="0"/>
              <a:t>The Canadian Identity, as it has come to be known, is as elusive as the Sasquatch and </a:t>
            </a:r>
            <a:r>
              <a:rPr lang="en-US" b="1" i="1" dirty="0" err="1" smtClean="0"/>
              <a:t>Ogopogo</a:t>
            </a:r>
            <a:r>
              <a:rPr lang="en-US" b="1" i="1" dirty="0" smtClean="0"/>
              <a:t>. It has animated—and frustrated—generations of statesmen, historians, writers, artists, philosophers, and the National Film Board...Canada resists easy definition.</a:t>
            </a:r>
            <a:r>
              <a:rPr lang="en-US" b="1" dirty="0" smtClean="0"/>
              <a:t> </a:t>
            </a:r>
          </a:p>
          <a:p>
            <a:pPr>
              <a:buNone/>
            </a:pPr>
            <a:r>
              <a:rPr lang="en-US" b="1" dirty="0" smtClean="0"/>
              <a:t>				- Andrew Cohen</a:t>
            </a:r>
            <a:endParaRPr lang="en-US" b="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Priorities</a:t>
            </a:r>
            <a:endParaRPr lang="en-CA" b="1" dirty="0"/>
          </a:p>
        </p:txBody>
      </p:sp>
      <p:sp>
        <p:nvSpPr>
          <p:cNvPr id="3" name="Content Placeholder 2"/>
          <p:cNvSpPr>
            <a:spLocks noGrp="1"/>
          </p:cNvSpPr>
          <p:nvPr>
            <p:ph idx="1"/>
          </p:nvPr>
        </p:nvSpPr>
        <p:spPr/>
        <p:txBody>
          <a:bodyPr/>
          <a:lstStyle/>
          <a:p>
            <a:pPr>
              <a:buNone/>
            </a:pPr>
            <a:r>
              <a:rPr lang="en-CA" b="1" dirty="0" smtClean="0"/>
              <a:t>“Serve God, and do not join any partner with Him. Do good to your parents, to your relatives, to the orphans, to the needy, to neighbours who are near, to neighbours who are farther away, to the companion by your side, to the wayfarer, and to what your right hands possess. Verily, God does not love the arrogant, the vainglorious.” (4:36)</a:t>
            </a:r>
          </a:p>
          <a:p>
            <a:endParaRPr lang="en-CA" dirty="0"/>
          </a:p>
        </p:txBody>
      </p:sp>
    </p:spTree>
    <p:extLst>
      <p:ext uri="{BB962C8B-B14F-4D97-AF65-F5344CB8AC3E}">
        <p14:creationId xmlns:p14="http://schemas.microsoft.com/office/powerpoint/2010/main" val="38818756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Canadian Identity is Contested</a:t>
            </a:r>
            <a:endParaRPr lang="en-US" b="1" dirty="0"/>
          </a:p>
        </p:txBody>
      </p:sp>
      <p:sp>
        <p:nvSpPr>
          <p:cNvPr id="3" name="Content Placeholder 2"/>
          <p:cNvSpPr>
            <a:spLocks noGrp="1"/>
          </p:cNvSpPr>
          <p:nvPr>
            <p:ph idx="1"/>
          </p:nvPr>
        </p:nvSpPr>
        <p:spPr/>
        <p:txBody>
          <a:bodyPr/>
          <a:lstStyle/>
          <a:p>
            <a:r>
              <a:rPr lang="en-US" b="1" dirty="0" smtClean="0"/>
              <a:t>People disagree on what it means</a:t>
            </a:r>
          </a:p>
          <a:p>
            <a:r>
              <a:rPr lang="en-US" b="1" dirty="0" smtClean="0"/>
              <a:t>It has been affected by our history, geography, and environment</a:t>
            </a:r>
          </a:p>
          <a:p>
            <a:r>
              <a:rPr lang="en-US" b="1" dirty="0" smtClean="0"/>
              <a:t>It continues to be shaped and reshaped, sometimes organically, sometimes deliberately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Some dimensions are clear</a:t>
            </a:r>
            <a:endParaRPr lang="en-CA" dirty="0"/>
          </a:p>
        </p:txBody>
      </p:sp>
      <p:sp>
        <p:nvSpPr>
          <p:cNvPr id="3" name="Content Placeholder 2"/>
          <p:cNvSpPr>
            <a:spLocks noGrp="1"/>
          </p:cNvSpPr>
          <p:nvPr>
            <p:ph idx="1"/>
          </p:nvPr>
        </p:nvSpPr>
        <p:spPr/>
        <p:txBody>
          <a:bodyPr/>
          <a:lstStyle/>
          <a:p>
            <a:pPr>
              <a:buNone/>
            </a:pPr>
            <a:r>
              <a:rPr lang="en-CA" b="1" dirty="0"/>
              <a:t>Canada is founded upon principles </a:t>
            </a:r>
            <a:r>
              <a:rPr lang="en-CA" b="1" dirty="0" smtClean="0"/>
              <a:t>that recognize </a:t>
            </a:r>
            <a:r>
              <a:rPr lang="en-CA" b="1" dirty="0"/>
              <a:t>the supremacy of God </a:t>
            </a:r>
            <a:r>
              <a:rPr lang="en-CA" b="1" dirty="0" smtClean="0"/>
              <a:t>and the </a:t>
            </a:r>
            <a:r>
              <a:rPr lang="en-CA" b="1" dirty="0"/>
              <a:t>rule of </a:t>
            </a:r>
            <a:r>
              <a:rPr lang="en-CA" b="1" dirty="0" smtClean="0"/>
              <a:t>law.</a:t>
            </a:r>
            <a:endParaRPr lang="en-CA" b="1" dirty="0"/>
          </a:p>
        </p:txBody>
      </p:sp>
    </p:spTree>
    <p:extLst>
      <p:ext uri="{BB962C8B-B14F-4D97-AF65-F5344CB8AC3E}">
        <p14:creationId xmlns:p14="http://schemas.microsoft.com/office/powerpoint/2010/main" val="15719292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Dimensions (cont.)</a:t>
            </a:r>
          </a:p>
        </p:txBody>
      </p:sp>
      <p:sp>
        <p:nvSpPr>
          <p:cNvPr id="3" name="Content Placeholder 2"/>
          <p:cNvSpPr>
            <a:spLocks noGrp="1"/>
          </p:cNvSpPr>
          <p:nvPr>
            <p:ph idx="1"/>
          </p:nvPr>
        </p:nvSpPr>
        <p:spPr/>
        <p:txBody>
          <a:bodyPr>
            <a:normAutofit/>
          </a:bodyPr>
          <a:lstStyle/>
          <a:p>
            <a:pPr marL="514350" indent="-514350"/>
            <a:r>
              <a:rPr lang="en-US" b="1" dirty="0" smtClean="0"/>
              <a:t>Tolerance</a:t>
            </a:r>
          </a:p>
          <a:p>
            <a:pPr marL="514350" indent="-514350"/>
            <a:r>
              <a:rPr lang="en-US" b="1" dirty="0" smtClean="0"/>
              <a:t>Multiculturalism (Diversity?)</a:t>
            </a:r>
          </a:p>
          <a:p>
            <a:pPr marL="514350" indent="-514350"/>
            <a:r>
              <a:rPr lang="en-US" b="1" dirty="0" smtClean="0"/>
              <a:t>Negotiation</a:t>
            </a:r>
          </a:p>
          <a:p>
            <a:pPr marL="514350" indent="-514350"/>
            <a:r>
              <a:rPr lang="en-US" b="1" dirty="0" smtClean="0"/>
              <a:t>Social responsibility</a:t>
            </a:r>
          </a:p>
          <a:p>
            <a:pPr marL="514350" indent="-514350"/>
            <a:endParaRPr lang="en-US" b="1"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dirty="0" smtClean="0"/>
              <a:t>Canadian Charter of Rights and Freedoms</a:t>
            </a:r>
            <a:endParaRPr lang="en-CA" b="1" dirty="0"/>
          </a:p>
        </p:txBody>
      </p:sp>
      <p:sp>
        <p:nvSpPr>
          <p:cNvPr id="3" name="Content Placeholder 2"/>
          <p:cNvSpPr>
            <a:spLocks noGrp="1"/>
          </p:cNvSpPr>
          <p:nvPr>
            <p:ph idx="1"/>
          </p:nvPr>
        </p:nvSpPr>
        <p:spPr/>
        <p:txBody>
          <a:bodyPr/>
          <a:lstStyle/>
          <a:p>
            <a:r>
              <a:rPr lang="en-CA" b="1" dirty="0" smtClean="0"/>
              <a:t>Fundamental Freedoms:</a:t>
            </a:r>
          </a:p>
          <a:p>
            <a:pPr lvl="1"/>
            <a:r>
              <a:rPr lang="en-CA" b="1" dirty="0" smtClean="0"/>
              <a:t>freedom of conscience and religion;</a:t>
            </a:r>
          </a:p>
          <a:p>
            <a:pPr lvl="1"/>
            <a:r>
              <a:rPr lang="en-CA" b="1" dirty="0" smtClean="0"/>
              <a:t>freedom of thought, belief, opinion and expression, including freedom of the press and other media of communication;</a:t>
            </a:r>
          </a:p>
          <a:p>
            <a:pPr lvl="1"/>
            <a:r>
              <a:rPr lang="en-CA" b="1" dirty="0" smtClean="0"/>
              <a:t>Freedom of peaceful assembly; and</a:t>
            </a:r>
          </a:p>
          <a:p>
            <a:pPr lvl="1"/>
            <a:r>
              <a:rPr lang="en-CA" b="1" dirty="0" smtClean="0"/>
              <a:t>Freedom of association.</a:t>
            </a:r>
          </a:p>
          <a:p>
            <a:pPr lvl="1"/>
            <a:endParaRPr lang="en-CA" dirty="0"/>
          </a:p>
        </p:txBody>
      </p:sp>
    </p:spTree>
    <p:extLst>
      <p:ext uri="{BB962C8B-B14F-4D97-AF65-F5344CB8AC3E}">
        <p14:creationId xmlns:p14="http://schemas.microsoft.com/office/powerpoint/2010/main" val="24697228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dirty="0" smtClean="0"/>
              <a:t>Canadian Charter of Rights and Freedoms</a:t>
            </a:r>
            <a:endParaRPr lang="en-CA" b="1" dirty="0"/>
          </a:p>
        </p:txBody>
      </p:sp>
      <p:sp>
        <p:nvSpPr>
          <p:cNvPr id="3" name="Content Placeholder 2"/>
          <p:cNvSpPr>
            <a:spLocks noGrp="1"/>
          </p:cNvSpPr>
          <p:nvPr>
            <p:ph idx="1"/>
          </p:nvPr>
        </p:nvSpPr>
        <p:spPr/>
        <p:txBody>
          <a:bodyPr/>
          <a:lstStyle/>
          <a:p>
            <a:r>
              <a:rPr lang="en-CA" b="1" dirty="0" smtClean="0"/>
              <a:t>Rights</a:t>
            </a:r>
          </a:p>
          <a:p>
            <a:pPr lvl="1"/>
            <a:r>
              <a:rPr lang="en-CA" b="1" dirty="0" smtClean="0"/>
              <a:t>Democratic rights; </a:t>
            </a:r>
          </a:p>
          <a:p>
            <a:pPr lvl="1"/>
            <a:r>
              <a:rPr lang="en-CA" b="1" dirty="0" smtClean="0"/>
              <a:t>Mobility rights;</a:t>
            </a:r>
          </a:p>
          <a:p>
            <a:pPr lvl="1"/>
            <a:r>
              <a:rPr lang="en-CA" b="1" dirty="0" smtClean="0"/>
              <a:t>Legal rights;</a:t>
            </a:r>
          </a:p>
          <a:p>
            <a:pPr lvl="1"/>
            <a:r>
              <a:rPr lang="en-CA" b="1" dirty="0" smtClean="0"/>
              <a:t>Equality rights.</a:t>
            </a:r>
          </a:p>
          <a:p>
            <a:pPr lvl="1"/>
            <a:endParaRPr lang="en-CA" dirty="0" smtClean="0"/>
          </a:p>
          <a:p>
            <a:endParaRPr lang="en-CA" dirty="0"/>
          </a:p>
        </p:txBody>
      </p:sp>
    </p:spTree>
    <p:extLst>
      <p:ext uri="{BB962C8B-B14F-4D97-AF65-F5344CB8AC3E}">
        <p14:creationId xmlns:p14="http://schemas.microsoft.com/office/powerpoint/2010/main" val="7032160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b="1" dirty="0" smtClean="0"/>
              <a:t>Types of Citizens</a:t>
            </a:r>
            <a:endParaRPr lang="en-CA" b="1" dirty="0"/>
          </a:p>
        </p:txBody>
      </p:sp>
      <p:sp>
        <p:nvSpPr>
          <p:cNvPr id="3" name="Content Placeholder 2"/>
          <p:cNvSpPr>
            <a:spLocks noGrp="1"/>
          </p:cNvSpPr>
          <p:nvPr>
            <p:ph idx="1"/>
          </p:nvPr>
        </p:nvSpPr>
        <p:spPr/>
        <p:txBody>
          <a:bodyPr/>
          <a:lstStyle/>
          <a:p>
            <a:r>
              <a:rPr lang="en-CA" b="1" dirty="0" smtClean="0"/>
              <a:t>The Personally Responsible Citizen</a:t>
            </a:r>
          </a:p>
          <a:p>
            <a:pPr>
              <a:buNone/>
            </a:pPr>
            <a:endParaRPr lang="en-CA" b="1" dirty="0" smtClean="0"/>
          </a:p>
          <a:p>
            <a:r>
              <a:rPr lang="en-CA" b="1" dirty="0" smtClean="0"/>
              <a:t>The Participatory Citizen</a:t>
            </a:r>
          </a:p>
          <a:p>
            <a:pPr>
              <a:buNone/>
            </a:pPr>
            <a:endParaRPr lang="en-CA" b="1" dirty="0" smtClean="0"/>
          </a:p>
          <a:p>
            <a:r>
              <a:rPr lang="en-CA" b="1" dirty="0" smtClean="0"/>
              <a:t>The Justice Oriented Citizen</a:t>
            </a:r>
            <a:endParaRPr lang="en-CA" b="1" dirty="0"/>
          </a:p>
        </p:txBody>
      </p:sp>
    </p:spTree>
    <p:extLst>
      <p:ext uri="{BB962C8B-B14F-4D97-AF65-F5344CB8AC3E}">
        <p14:creationId xmlns:p14="http://schemas.microsoft.com/office/powerpoint/2010/main" val="5575896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2108</TotalTime>
  <Words>1550</Words>
  <Application>Microsoft Office PowerPoint</Application>
  <PresentationFormat>On-screen Show (4:3)</PresentationFormat>
  <Paragraphs>153</Paragraphs>
  <Slides>30</Slides>
  <Notes>8</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Is there a conflict between religious identity and Canadian identity?</vt:lpstr>
      <vt:lpstr>Two Questions</vt:lpstr>
      <vt:lpstr>PowerPoint Presentation</vt:lpstr>
      <vt:lpstr>Canadian Identity is Contested</vt:lpstr>
      <vt:lpstr>Some dimensions are clear</vt:lpstr>
      <vt:lpstr>Dimensions (cont.)</vt:lpstr>
      <vt:lpstr>Canadian Charter of Rights and Freedoms</vt:lpstr>
      <vt:lpstr>Canadian Charter of Rights and Freedoms</vt:lpstr>
      <vt:lpstr>Types of Citizens</vt:lpstr>
      <vt:lpstr> Personally Responsible Citizen </vt:lpstr>
      <vt:lpstr> The Participatory Citizen </vt:lpstr>
      <vt:lpstr> The Justice Oriented Citizen </vt:lpstr>
      <vt:lpstr>Example</vt:lpstr>
      <vt:lpstr>Becoming Canadian</vt:lpstr>
      <vt:lpstr>Dimensions of Good Citizenship in Islam</vt:lpstr>
      <vt:lpstr>Sense of belonging and loyalty </vt:lpstr>
      <vt:lpstr>Fidelity</vt:lpstr>
      <vt:lpstr>Loyalty and Belonging</vt:lpstr>
      <vt:lpstr>Commitment to service </vt:lpstr>
      <vt:lpstr>Responsibility</vt:lpstr>
      <vt:lpstr>Participation</vt:lpstr>
      <vt:lpstr>Respect for human dignity </vt:lpstr>
      <vt:lpstr>Equality</vt:lpstr>
      <vt:lpstr>Equality (Cont.)</vt:lpstr>
      <vt:lpstr> Establishing Justice </vt:lpstr>
      <vt:lpstr>Democracy</vt:lpstr>
      <vt:lpstr>AWARENESS OF THE greater human family </vt:lpstr>
      <vt:lpstr> Diversity </vt:lpstr>
      <vt:lpstr> Diversity </vt:lpstr>
      <vt:lpstr>Priorities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 there a conflict between religious identity and Canadian identity?'</dc:title>
  <dc:creator>Haddara</dc:creator>
  <cp:lastModifiedBy>Haddara</cp:lastModifiedBy>
  <cp:revision>86</cp:revision>
  <cp:lastPrinted>2011-10-11T19:20:17Z</cp:lastPrinted>
  <dcterms:created xsi:type="dcterms:W3CDTF">2011-09-27T20:58:41Z</dcterms:created>
  <dcterms:modified xsi:type="dcterms:W3CDTF">2011-11-11T22:05:36Z</dcterms:modified>
</cp:coreProperties>
</file>